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79" r:id="rId12"/>
    <p:sldId id="264" r:id="rId13"/>
    <p:sldId id="265" r:id="rId14"/>
    <p:sldId id="266" r:id="rId15"/>
    <p:sldId id="280" r:id="rId16"/>
    <p:sldId id="267" r:id="rId17"/>
    <p:sldId id="281" r:id="rId18"/>
    <p:sldId id="282" r:id="rId19"/>
    <p:sldId id="283" r:id="rId20"/>
    <p:sldId id="268" r:id="rId21"/>
    <p:sldId id="284" r:id="rId22"/>
    <p:sldId id="285" r:id="rId23"/>
    <p:sldId id="286" r:id="rId24"/>
    <p:sldId id="269" r:id="rId25"/>
    <p:sldId id="287" r:id="rId26"/>
    <p:sldId id="270" r:id="rId27"/>
    <p:sldId id="271" r:id="rId28"/>
    <p:sldId id="272" r:id="rId29"/>
    <p:sldId id="273" r:id="rId30"/>
    <p:sldId id="274" r:id="rId31"/>
    <p:sldId id="275" r:id="rId32"/>
    <p:sldId id="288" r:id="rId33"/>
    <p:sldId id="276" r:id="rId34"/>
    <p:sldId id="289" r:id="rId35"/>
    <p:sldId id="277" r:id="rId36"/>
    <p:sldId id="290" r:id="rId3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39" Type="http://schemas.openxmlformats.org/officeDocument/2006/relationships/viewProps" Target="viewProps.xml"/><Relationship Id="rId38" Type="http://schemas.openxmlformats.org/officeDocument/2006/relationships/presProps" Target="presProps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slide" Target="../slides/slide26.xml"/><Relationship Id="rId8" Type="http://schemas.openxmlformats.org/officeDocument/2006/relationships/slide" Target="../slides/slide24.xml"/><Relationship Id="rId7" Type="http://schemas.openxmlformats.org/officeDocument/2006/relationships/slide" Target="../slides/slide12.xml"/><Relationship Id="rId6" Type="http://schemas.openxmlformats.org/officeDocument/2006/relationships/slide" Target="../slides/slide11.xml"/><Relationship Id="rId5" Type="http://schemas.openxmlformats.org/officeDocument/2006/relationships/slide" Target="../slides/slide10.xml"/><Relationship Id="rId4" Type="http://schemas.openxmlformats.org/officeDocument/2006/relationships/slide" Target="../slides/slide7.xml"/><Relationship Id="rId3" Type="http://schemas.openxmlformats.org/officeDocument/2006/relationships/slide" Target="../slides/slide5.xml"/><Relationship Id="rId2" Type="http://schemas.openxmlformats.org/officeDocument/2006/relationships/image" Target="../media/image4.jpeg"/><Relationship Id="rId11" Type="http://schemas.openxmlformats.org/officeDocument/2006/relationships/slide" Target="../slides/slide31.xml"/><Relationship Id="rId10" Type="http://schemas.openxmlformats.org/officeDocument/2006/relationships/slide" Target="../slides/slide28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dec2e41ece1ff773283#tid=67ea659d0d55a600091128da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选择性必修中册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mc=目录配置1#c2c2e505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  <p:sp>
        <p:nvSpPr>
          <p:cNvPr id="4" name="C_0#auto_editor_catalog_0?lid=8603e80d8&amp;cid=8603e80d8&amp;vtp=1">
            <a:hlinkClick r:id="rId3" action="ppaction://hlinksldjump"/>
          </p:cNvPr>
          <p:cNvSpPr/>
          <p:nvPr/>
        </p:nvSpPr>
        <p:spPr>
          <a:xfrm>
            <a:off x="350215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endParaRPr lang="en-US" sz="2200" dirty="0"/>
          </a:p>
        </p:txBody>
      </p:sp>
      <p:sp>
        <p:nvSpPr>
          <p:cNvPr id="5" name="C_0#auto_editor_catalog_0?lid=976e67583&amp;cid=976e67583&amp;vtp=1">
            <a:hlinkClick r:id="rId4" action="ppaction://hlinksldjump"/>
          </p:cNvPr>
          <p:cNvSpPr/>
          <p:nvPr/>
        </p:nvSpPr>
        <p:spPr>
          <a:xfrm>
            <a:off x="407822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endParaRPr lang="en-US" sz="2200" dirty="0"/>
          </a:p>
        </p:txBody>
      </p:sp>
      <p:sp>
        <p:nvSpPr>
          <p:cNvPr id="6" name="C_0#auto_editor_catalog_0?lid=ec9527f8c&amp;cid=ec9527f8c&amp;vtp=1">
            <a:hlinkClick r:id="rId5" action="ppaction://hlinksldjump"/>
          </p:cNvPr>
          <p:cNvSpPr/>
          <p:nvPr/>
        </p:nvSpPr>
        <p:spPr>
          <a:xfrm>
            <a:off x="465429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endParaRPr lang="en-US" sz="2200" dirty="0"/>
          </a:p>
        </p:txBody>
      </p:sp>
      <p:sp>
        <p:nvSpPr>
          <p:cNvPr id="7" name="C_0#auto_editor_catalog_0?lid=c5b2b92e3&amp;cid=c5b2b92e3&amp;vtp=1">
            <a:hlinkClick r:id="rId6" action="ppaction://hlinksldjump"/>
          </p:cNvPr>
          <p:cNvSpPr/>
          <p:nvPr/>
        </p:nvSpPr>
        <p:spPr>
          <a:xfrm>
            <a:off x="523036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endParaRPr lang="en-US" sz="2200" dirty="0"/>
          </a:p>
        </p:txBody>
      </p:sp>
      <p:sp>
        <p:nvSpPr>
          <p:cNvPr id="8" name="C_0#auto_editor_catalog_0?lid=73a6e371b&amp;cid=73a6e371b&amp;vtp=1">
            <a:hlinkClick r:id="rId7" action="ppaction://hlinksldjump"/>
          </p:cNvPr>
          <p:cNvSpPr/>
          <p:nvPr/>
        </p:nvSpPr>
        <p:spPr>
          <a:xfrm>
            <a:off x="580644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endParaRPr lang="en-US" sz="2200" dirty="0"/>
          </a:p>
        </p:txBody>
      </p:sp>
      <p:sp>
        <p:nvSpPr>
          <p:cNvPr id="9" name="C_0#auto_editor_catalog_0?lid=fb35fc90e&amp;cid=fb35fc90e&amp;vtp=1">
            <a:hlinkClick r:id="rId8" action="ppaction://hlinksldjump"/>
          </p:cNvPr>
          <p:cNvSpPr/>
          <p:nvPr/>
        </p:nvSpPr>
        <p:spPr>
          <a:xfrm>
            <a:off x="638251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endParaRPr lang="en-US" sz="2200" dirty="0"/>
          </a:p>
        </p:txBody>
      </p:sp>
      <p:sp>
        <p:nvSpPr>
          <p:cNvPr id="10" name="C_0#auto_editor_catalog_0?lid=d027425ee&amp;cid=d027425ee&amp;vtp=1">
            <a:hlinkClick r:id="rId9" action="ppaction://hlinksldjump"/>
          </p:cNvPr>
          <p:cNvSpPr/>
          <p:nvPr/>
        </p:nvSpPr>
        <p:spPr>
          <a:xfrm>
            <a:off x="695858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</a:t>
            </a:r>
            <a:endParaRPr lang="en-US" sz="2200" dirty="0"/>
          </a:p>
        </p:txBody>
      </p:sp>
      <p:sp>
        <p:nvSpPr>
          <p:cNvPr id="11" name="C_0#auto_editor_catalog_0?lid=981813d3f&amp;cid=981813d3f&amp;vtp=1">
            <a:hlinkClick r:id="rId10" action="ppaction://hlinksldjump"/>
          </p:cNvPr>
          <p:cNvSpPr/>
          <p:nvPr/>
        </p:nvSpPr>
        <p:spPr>
          <a:xfrm>
            <a:off x="753465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</a:t>
            </a:r>
            <a:endParaRPr lang="en-US" sz="2200" dirty="0"/>
          </a:p>
        </p:txBody>
      </p:sp>
      <p:sp>
        <p:nvSpPr>
          <p:cNvPr id="12" name="C_0#auto_editor_catalog_0?lid=29bfae023&amp;cid=29bfae023&amp;vtp=1">
            <a:hlinkClick r:id="rId11" action="ppaction://hlinksldjump"/>
          </p:cNvPr>
          <p:cNvSpPr/>
          <p:nvPr/>
        </p:nvSpPr>
        <p:spPr>
          <a:xfrm>
            <a:off x="811072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</a:t>
            </a:r>
            <a:endParaRPr lang="en-US" sz="22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c2c2e505b.fixed?color=0,173,163&amp;vtp=1&amp;bbb=1"/>
          <p:cNvSpPr/>
          <p:nvPr/>
        </p:nvSpPr>
        <p:spPr>
          <a:xfrm>
            <a:off x="0" y="2011680"/>
            <a:ext cx="12188952" cy="79552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6200"/>
              </a:lnSpc>
            </a:pPr>
            <a:r>
              <a:rPr lang="en-US" altLang="zh-CN" sz="5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课时评价作业</a:t>
            </a:r>
            <a:endParaRPr lang="en-US" altLang="zh-CN" sz="5000" dirty="0"/>
          </a:p>
        </p:txBody>
      </p:sp>
      <p:sp>
        <p:nvSpPr>
          <p:cNvPr id="3" name="C_1_BD#c2c2e505b.fixed?color=0,173,163&amp;vtp=1&amp;bbb=1"/>
          <p:cNvSpPr/>
          <p:nvPr/>
        </p:nvSpPr>
        <p:spPr>
          <a:xfrm>
            <a:off x="466344" y="3675888"/>
            <a:ext cx="11018520" cy="12303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课时评价作业（十）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包身工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7_1#ec9527f8c?sp=1&amp;pid=e79458b86&amp;color=0,0,0&amp;vtp=1&amp;bt=1&amp;bbb=1"/>
          <p:cNvSpPr/>
          <p:nvPr/>
        </p:nvSpPr>
        <p:spPr>
          <a:xfrm>
            <a:off x="612648" y="468000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请在文中横线处填入恰当的成语。（2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</a:t>
            </a:r>
            <a:endParaRPr lang="en-US" altLang="zh-CN" sz="2800" dirty="0"/>
          </a:p>
        </p:txBody>
      </p:sp>
      <p:sp>
        <p:nvSpPr>
          <p:cNvPr id="3" name="QB_4_AN.8_1#ec9527f8c.blank?pid=e79458b86&amp;color=0,0,0&amp;vpa=1&amp;vtp=1&amp;bbb=1"/>
          <p:cNvSpPr/>
          <p:nvPr/>
        </p:nvSpPr>
        <p:spPr>
          <a:xfrm>
            <a:off x="1499267" y="1085220"/>
            <a:ext cx="7402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（示例）①望尘莫及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②入木三分（每处1分）</a:t>
            </a:r>
            <a:endParaRPr lang="en-US" altLang="zh-CN" sz="2800" dirty="0"/>
          </a:p>
        </p:txBody>
      </p:sp>
      <p:sp>
        <p:nvSpPr>
          <p:cNvPr id="4" name="QB_4_AS.9_1#ec9527f8c?pid=e79458b86&amp;color=0,0,0&amp;vtp=1&amp;bbb=1&amp;hb=1"/>
          <p:cNvSpPr/>
          <p:nvPr/>
        </p:nvSpPr>
        <p:spPr>
          <a:xfrm>
            <a:off x="612648" y="1806654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第①处，语境是说其他作家无法与他相比，故可填“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望尘莫及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望尘莫及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：只望见走在前面的人带起的尘土而追赶不上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形容远远落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后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。第②处，语境说的是夏衍深刻地揭示了包身工的悲惨生活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故可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填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“入木三分”。入木三分：形容书法刚劲有力，也用来形容议论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见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解深刻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10_1#c5b2b92e3?sp=1&amp;pid=e79458b86&amp;color=0,0,0&amp;vtp=1&amp;bt=1&amp;bbb=1&amp;hb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文中画横线的句子有语病，请进行修改，使语言表达准确流畅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可少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量增删词语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，不得改变原意。（2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endParaRPr lang="en-US" altLang="zh-CN" sz="2800" dirty="0"/>
          </a:p>
        </p:txBody>
      </p:sp>
      <p:sp>
        <p:nvSpPr>
          <p:cNvPr id="3" name="QB_4_AN.11_1#c5b2b92e3.blank?pid=e79458b86&amp;color=0,0,0&amp;vpa=2&amp;vtp=1&amp;bbb=1&amp;hb=1"/>
          <p:cNvSpPr/>
          <p:nvPr/>
        </p:nvSpPr>
        <p:spPr>
          <a:xfrm>
            <a:off x="612648" y="1732920"/>
            <a:ext cx="10963656" cy="192024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夏衍又以精确的数据和具体的事实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，以包身工制度的起源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发展为中心进行深刻分析和直接评价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使作品具有强大的说服力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每处1分）</a:t>
            </a:r>
            <a:endParaRPr lang="en-US" altLang="zh-CN" sz="2800" dirty="0"/>
          </a:p>
        </p:txBody>
      </p:sp>
      <p:sp>
        <p:nvSpPr>
          <p:cNvPr id="4" name="QB_4_AS.12_1#c5b2b92e3?pid=e79458b86&amp;color=0,0,0&amp;vtp=1&amp;bbb=1&amp;hb=1"/>
          <p:cNvSpPr/>
          <p:nvPr/>
        </p:nvSpPr>
        <p:spPr>
          <a:xfrm>
            <a:off x="612648" y="3724354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文中画横线的句子有两处语病：一是“精确的”和“事实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搭配不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当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，可在“事实”前加上修饰词“具体的”；二是“围绕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为中心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句式杂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糅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，可将“围绕”改为“以”。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6_1#73a6e371b?sp=1&amp;pid=e79458b86&amp;color=0,0,0&amp;vtp=1&amp;bt=1&amp;bbb=1&amp;hb=1&amp;hltap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请借鉴《包身工》“点面结合”的手法,描写一个放学的场景。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要求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语言表达流畅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、连贯，300个字左右。（10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27_1#73a6e371b?sp=1&amp;pid=e79458b86&amp;color=0,0,0&amp;vtp=1&amp;bt=1&amp;bbb=1&amp;hb=1&amp;hla=1"/>
          <p:cNvSpPr/>
          <p:nvPr/>
        </p:nvSpPr>
        <p:spPr>
          <a:xfrm>
            <a:off x="612648" y="173546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示例）就在校门打开的一瞬间,一队队学生夺门而出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他们一路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小跑着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,欢笑着。父母们在汽车里也坐不住了,他们蜂拥而至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有些父母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没有看到熟悉的身影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,他们有的手搭凉棚,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两只眼睛像探照灯般来回扫视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;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有的扯开嗓子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,大呼孩子的姓名;有的干脆一头扎进人群,来个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人潮大搜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寻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”。待人都上车后,都傻了眼,原本窄窄的道路,此刻已“不堪重负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”,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汽车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排满了整条街道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,一时间,喇叭声、叫喊声充斥着街道。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7_1#73a6e371b?sp=1&amp;pid=e79458b86&amp;color=0,0,0&amp;vtp=1&amp;bt=1&amp;bbb=1&amp;hb=1&amp;hltap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26_1#73a6e371b?sp=1&amp;pid=e79458b86&amp;color=0,0,0&amp;vtp=1&amp;bt=1&amp;bbb=1&amp;hb=1&amp;hla=1"/>
          <p:cNvSpPr/>
          <p:nvPr/>
        </p:nvSpPr>
        <p:spPr>
          <a:xfrm>
            <a:off x="612648" y="4426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我和小豪骑着自行车在车海中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“遨游”。我们如两叶小舟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在大海中左摇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右晃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,随时都有可能被旁边的汽车猛浪掀翻，好不容易左突右冲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前进了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一点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,我们又傻了眼：前方的街道上,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汽车组成了一条蜿蜒盘旋的巨龙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这下硬冲也行不通了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,我们只能调转车头,另寻他路。（运用“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点面结合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的手法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3分，描写放学场景3分，语言表达流畅、连贯2分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符合字数要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求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a5b952483?pid=c2c2e505b&amp;color=0,173,163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素养提升练</a:t>
            </a:r>
            <a:endParaRPr lang="en-US" altLang="zh-CN" sz="3200" dirty="0"/>
          </a:p>
        </p:txBody>
      </p:sp>
      <p:sp>
        <p:nvSpPr>
          <p:cNvPr id="3" name="QM_3_BD.14_1#41606c766?pid=a5b952483&amp;color=0,0,0&amp;vtp=1&amp;bbb=1&amp;hb=1"/>
          <p:cNvSpPr/>
          <p:nvPr/>
        </p:nvSpPr>
        <p:spPr>
          <a:xfrm>
            <a:off x="612648" y="1174454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阅读下面的文字，完成题目。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灵魂可以卖吗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庐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隐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荷姑是我的邻居张诚的女儿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她从十五岁上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就在城里那所大棉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纱工厂里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当一个纺纱的女工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现在已经四年了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每当我推开临街的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玻璃窗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必定看见荷姑从这里匆匆地走过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我常喜欢看着她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她也时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常注视我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所以我们总算是相识的朋友呢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4_1#41606c766?pid=a5b952483&amp;color=0,0,0&amp;vtp=1&amp;bbb=1&amp;hb=1"/>
          <p:cNvSpPr/>
          <p:nvPr/>
        </p:nvSpPr>
        <p:spPr>
          <a:xfrm>
            <a:off x="612648" y="468000"/>
            <a:ext cx="10963656" cy="5969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今天我照常推开窗户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向下看去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荷姑推开柴门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匆匆地向这边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来了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她来我的窗下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便停住了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含着乞求的眼神颤巍巍地道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你愿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意帮助我吗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说完俯下头去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静待我的回答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我更不忍看她那可怜的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状态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我竟顾不得思索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急忙地应道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能够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能够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凡是你所要我做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我都愿意帮助你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…………</a:t>
            </a:r>
            <a:endParaRPr lang="en-US" altLang="zh-CN" sz="2800" dirty="0">
              <a:latin typeface="宋体" panose="02010600030101010101" pitchFamily="2" charset="-122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那工厂的大铁门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的一声开了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荷姑忙忙地往我们这条胡同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里来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她脸上满了汗珠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好似雨滴般滴下来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两颊红得真像胭脂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头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筋一根根从皮肤里隐隐地印出来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表示那工厂里恶浊的空气和疲劳的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压迫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4_1#41606c766?pid=a5b952483&amp;color=0,0,0&amp;vtp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她微微地笑着走到我的书房里来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我等不得和她说什么话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便跑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到我的卧室里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把那早已预备好的一包钱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送到荷姑面前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很高兴地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向她说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你拿回去吧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如果还有需要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我更会想法子帮助你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荷姑起先似乎很不明白地向我凝视着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后来她忽叹了一口气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冷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笑道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世界上应该还有比钱更为需要的东西吧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我真不明白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也没有想到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荷姑为什么竟有这种出人意料的情形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但是我不能不后悔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我未曾料到她的需要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就造次把含侮辱人类的金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也可以说是万恶的金钱给她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竟致刺激得她感伤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羞和急的情绪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激成无数的泪水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从我深邃的心里流出来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4_1#41606c766?pid=a5b952483&amp;color=0,0,0&amp;vtp=1&amp;bbb=1&amp;h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我们彼此各自伤心寂静着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好久好久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荷姑才拭干她的眼泪和我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说道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我现在要告诉你一个小故事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或者可以说是我四年以来的历史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这个就是我要求你帮助的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在四年前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我实在是一个天真活泼的小孩子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现在自然是不像了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但是那时候我在中学预科里念书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无论谁都不能想象我会有今天这种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沉闷呢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4_2#41606c766?pid=a5b952483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荷姑说到这里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不禁叹息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流下泪来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许久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她才又继续说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那时我离中学预科毕业期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只有半年了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偏偏我的父亲的旧病又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发作起来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不能到店里去做事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家境十分困难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我不能不丢弃这张将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要到手的毕业文凭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回到家里侍奉父亲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没几天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我的叔叔便托人替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我荐到那所绝大的棉纱厂里做女工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一个月也有十几块钱的进项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便不能不离开我的父母弟妹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去做工了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我第一天进这工厂的门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看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见四面暗淡的神气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实在忍耐不住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但是这些新奇的境地和庞大的机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确能使我的思想轮子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不住地转动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细察这些机器的装置和应用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4_2#41606c766?pid=a5b952483&amp;color=0,0,0&amp;vtp=1&amp;bt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实在不能说没有一点兴趣呢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过了几天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我被编入纺纱那一队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我开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始学习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也很要用我的脑力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去领会和记忆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所以那时候我仍不失为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一个有活泼思想的人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每天早晨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一定的时间到工厂里去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没有别的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爽快的事情和希望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只是每次见你俯在窗子上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微笑着招呼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那便是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我一天里最快活的事情了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除了这件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便是那急徐高低永没变更过的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轧轧隆隆的机器声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充满了我的两耳和心灵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和永远用一定规矩去转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动那纺车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这便是我每天的工作了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有一次我看着一位工人打铁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火星四溅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不觉看怔了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竟忘记使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纺车转动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忽听见一种严厉的声音道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我吓了一跳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抬头只见工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ba2a517fe?pid=c2c2e505b&amp;color=0,173,163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基础达标练</a:t>
            </a:r>
            <a:endParaRPr lang="en-US" altLang="zh-CN" sz="3200" dirty="0"/>
          </a:p>
        </p:txBody>
      </p:sp>
      <p:sp>
        <p:nvSpPr>
          <p:cNvPr id="3" name="QM_3_BD.1_1#47a055b0e?pid=ba2a517fe&amp;color=0,0,0&amp;vtp=1&amp;bbb=1&amp;hb=1"/>
          <p:cNvSpPr/>
          <p:nvPr/>
        </p:nvSpPr>
        <p:spPr>
          <a:xfrm>
            <a:off x="612648" y="1174454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阅读下面的文字，完成题目。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在一种特殊优惠的保护之下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吸收着廉价劳动力的滋养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在中国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的东洋厂飞跃地庞大了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单就这福临路的东洋厂讲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光绪二十八年三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井系的资本收买大纯纱厂而创立第一厂的时候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锭子还不到两万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是三十年之后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他们已经有了六个纱厂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五个布厂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二十五万锭子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三千张布机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八千工人和一千二百万元的资本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4_2#41606c766?pid=a5b952483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头板着铁青的面孔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恶狠狠地向我道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这个工作便是你唯一的责任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除此以外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你不应该想别的什么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因为工厂拿钱雇你们来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不是叫你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瞎想的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只是运用你的手脚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和机器一样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谋得最大的利益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这才是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你们的本分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！’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这些话我当时实在不能完全明白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不过从那天起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我果然不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敢想什么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渐渐成了习惯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除了谋利和得工资以外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也似乎不能想什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么了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这样过了三四年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我自己也觉得我实在是一副很好的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机器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和那纺车似乎没有很大的分别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4_2#41606c766?pid=a5b952483&amp;color=0,0,0&amp;vtp=1&amp;bt=1&amp;bbb=1&amp;hb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忽而我想到我可亲爱的学伴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更想到放在学校标本室的荷瓣和秋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我心里的感动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真不知道怎样可以形容出来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使你真切地知道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荷姑说到这里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喉咙忽咽住了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眼眶里满含着痛泪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望着碧蓝的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似乎求上天帮助她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超拔她似的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我这时满心疑云乃越积越厚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忍不住地问荷姑道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你要我帮助的到底是什么呢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4_3#41606c766?pid=a5b952483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荷姑被我一问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才又往下说她的故事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我的同伴忽然和我说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我想我自从进了工厂以后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我便不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是我了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我们的灵魂可以卖吗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这是何等痛心的疑问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我一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句话也回答不出来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停了半天只是自己问着自己道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灵魂可以卖吗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？’ 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除此我不能说别的了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我渐渐地明白了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我同伴的话实在是不错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工厂里的工人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实在不只是单卖他们的劳动力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他们没有一些思想和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出主意的机会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他们不是卖了他们的灵魂吗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灵魂可贵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更是无价之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这有限的工资便可以买去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或者工人便甘心卖出吗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1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4_3#41606c766?pid=a5b952483&amp;color=0,0,0&amp;vtp=1&amp;bt=1&amp;bbb=1&amp;hb=1"/>
          <p:cNvSpPr/>
          <p:nvPr/>
        </p:nvSpPr>
        <p:spPr>
          <a:xfrm>
            <a:off x="612648" y="468000"/>
            <a:ext cx="10963656" cy="5842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‘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灵魂可以卖吗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这个绝大的难题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谁能用忠诚平正的心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给我们一个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圆满的回答呢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荷姑说完这段故事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只是低着头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用手摸弄着她的衣襟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脸上露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着十分沉痛的样子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我心里只觉得七上八下地乱跳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更不能说出半句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话来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过了些时荷姑才又说道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我所求你帮助我的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就是请你告诉我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灵魂可以卖吗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我被她一问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实在不敢回答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因为我也不知道究竟该怎么办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有忏悔和羞愧的情绪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激成一种小声浪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责备我道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帮助人呵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用你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的勇气回答她呵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灵魂可以卖吗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endParaRPr lang="en-US" altLang="zh-CN" sz="2800" dirty="0"/>
          </a:p>
          <a:p>
            <a:pPr algn="r"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有删改）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5_1#fb35fc90e?pid=41606c766&amp;color=0,0,0&amp;vtp=1&amp;bt=1&amp;bbb=1"/>
          <p:cNvSpPr/>
          <p:nvPr/>
        </p:nvSpPr>
        <p:spPr>
          <a:xfrm>
            <a:off x="612648" y="466344"/>
            <a:ext cx="10963656" cy="558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下列对小说相关内容的理解，正确的一项是（3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16_1#fb35fc90e.bracket?pid=41606c766&amp;color=0,0,0&amp;vpa=3&amp;vtp=1"/>
          <p:cNvSpPr/>
          <p:nvPr/>
        </p:nvSpPr>
        <p:spPr>
          <a:xfrm>
            <a:off x="9157367" y="466344"/>
            <a:ext cx="515938" cy="57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sz="2800" dirty="0"/>
          </a:p>
        </p:txBody>
      </p:sp>
      <p:sp>
        <p:nvSpPr>
          <p:cNvPr id="4" name="QC_4_BD.15_2#fb35fc90e.choices?pid=41606c766&amp;color=0,0,0&amp;vtp=1&amp;bbb=1&amp;hb=1"/>
          <p:cNvSpPr/>
          <p:nvPr/>
        </p:nvSpPr>
        <p:spPr>
          <a:xfrm>
            <a:off x="612648" y="1037474"/>
            <a:ext cx="10963656" cy="5257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文章一开始写荷姑向“我”求助，而“我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主观认为荷姑是经济上有困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难了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，这样描写充分体现了“我”的自大。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荷姑是因为父亲生病、家境困难才放弃了学业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不得不进棉纱厂做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女工赚钱养家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。这与大卫·科波菲尔去谋得斯通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-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格林比货行做小童工的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原因大同小异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荷姑一开始对工厂感兴趣，思想活泼；后来又说讨厌工厂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觉得自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己是帮老板赚钱的机器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。说明荷姑不再像以前那样爱学习、能吃苦了。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标题“灵魂可以卖吗？”是荷姑内心发出的痛苦的呼喊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同时也揭示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了小说的主旨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17_1#fb35fc90e?pid=41606c766&amp;color=0,0,0&amp;vtp=1&amp;bt=1&amp;bbb=1&amp;h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A项，“体现了‘我’的自大”错误。“我”是真心想帮助荷姑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只是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误解了她的求助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，从中无法看出“自大”。B项，“原因大同小异”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错误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大卫是在双亲去世后被继父送到货行成为童工的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两人做工的原因差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别很大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。C项，“说明荷姑不再像以前那样爱学习、能吃苦了”错误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工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厂的环境让荷姑明白了不能为了生计而出卖灵魂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，她为此苦恼、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挣扎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痛苦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。这与爱不爱学习、能不能吃苦无任何关系。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8_1#d027425ee?pid=41606c766&amp;color=0,0,0&amp;vtp=1&amp;bt=1&amp;bbb=1"/>
          <p:cNvSpPr/>
          <p:nvPr/>
        </p:nvSpPr>
        <p:spPr>
          <a:xfrm>
            <a:off x="612648" y="466344"/>
            <a:ext cx="10963656" cy="558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下列对小说艺术特色的分析鉴赏，不正确的一项是（3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19_1#d027425ee.bracket?pid=41606c766&amp;color=0,0,0&amp;vpa=4&amp;vtp=1"/>
          <p:cNvSpPr/>
          <p:nvPr/>
        </p:nvSpPr>
        <p:spPr>
          <a:xfrm>
            <a:off x="10224167" y="466344"/>
            <a:ext cx="515938" cy="57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4" name="QC_4_BD.18_2#d027425ee.choices?pid=41606c766&amp;color=0,0,0&amp;vtp=1&amp;bbb=1&amp;hb=1"/>
          <p:cNvSpPr/>
          <p:nvPr/>
        </p:nvSpPr>
        <p:spPr>
          <a:xfrm>
            <a:off x="612648" y="1037474"/>
            <a:ext cx="10963656" cy="5257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开头交代了主人公荷姑是“我”的邻居，也是朋友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她十五岁就做了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女工并工作了四年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，等等，这些都为下文荷姑的求助进行了铺垫。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小说主要是正面描写，大量的自述式语言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为读者勾勒出了一个时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代觉醒者式的新女性形象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文中恶劣的工厂环境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严苛的制度以及员工不受尊重与荷姑回忆中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的学伴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、学校标本室的荷瓣和秋葵形成鲜明的对比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以突出荷姑对求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知的渴望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全文直到结尾也没给出荷姑想要的答案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这沉重的生命拷问易引起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读者的共鸣和深思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20_1#d027425ee?pid=41606c766&amp;color=0,0,0&amp;vtp=1&amp;bt=1&amp;bbb=1&amp;hb=1"/>
          <p:cNvSpPr/>
          <p:nvPr/>
        </p:nvSpPr>
        <p:spPr>
          <a:xfrm>
            <a:off x="612648" y="468000"/>
            <a:ext cx="10963656" cy="1168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C项，“以突出荷姑对求知的渴望”错误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不是突出荷姑对求知的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渴望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，而是激发她对生命灵魂的拷问。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6_1#981813d3f?sp=1&amp;pid=41606c766&amp;color=0,0,0&amp;vtp=1&amp;bt=1&amp;bbb=1&amp;hb=1&amp;hltap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小说借荷姑之口提出“灵魂可以卖吗？”的问题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请结合作品简要分析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其作用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27_1#981813d3f?sp=1&amp;pid=41606c766&amp;color=0,0,0&amp;vtp=1&amp;bt=1&amp;bbb=1&amp;hb=1&amp;hla=1"/>
          <p:cNvSpPr/>
          <p:nvPr/>
        </p:nvSpPr>
        <p:spPr>
          <a:xfrm>
            <a:off x="612648" y="173546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荷姑自述故事，突出人物形象，有助于主人公情感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心理的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发掘与表现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。②拉近与读者的距离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使读者能更具体地体会主人公荷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姑的情感与心理变化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。③荷姑自述经历，主动展现内心世界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更具真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实性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。④突出主旨，使其意蕴丰富而深沉。（每点2分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答出两点即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22_1#981813d3f?pid=41606c766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①荷姑作为故事主人公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通过自述的方式直接向读者展示了她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的内心世界和感受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荷姑提出的问题表达了她对自己在工厂中失去个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性和思想自由的深刻感受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，她感到自己像一台机器，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失去了人的灵魂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这种自述使得荷姑的形象更加立体和生动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揭示了她的思想和情感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自述不仅让读者能够直接听到荷姑的声音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还能够让读者感受到她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的情感波动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这种直接的情感交流能够迅速拉近读者与主人公之间的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距离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，使读者更容易产生共鸣。③荷姑自述经历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没有经过第三者的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转述或解释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，这种直接性赋予了故事更强的真实感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使得读者更真实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_2#47a055b0e?pid=ba2a517fe&amp;color=0,0,0&amp;mp=1&amp;vtp=1&amp;bt=1&amp;bbb=1&amp;h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美国一位作家索洛曾在一本书上说过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美国铁路的每一根枕木下面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都横卧着一个爱尔兰工人的尸首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那么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我也这样联想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东洋厂的每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一个锭子上面都附托着一个中国奴隶的冤魂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endParaRPr lang="en-US" altLang="zh-CN" sz="2800" dirty="0"/>
          </a:p>
        </p:txBody>
      </p:sp>
      <p:sp>
        <p:nvSpPr>
          <p:cNvPr id="3" name="QM_3_BD.1_2#47a055b0e?pid=ba2a517fe&amp;color=0,0,0&amp;mp=1&amp;vtp=1&amp;bt=1&amp;bbb=1&amp;hb=1&amp;zzd= 2"/>
          <p:cNvSpPr/>
          <p:nvPr/>
        </p:nvSpPr>
        <p:spPr>
          <a:xfrm>
            <a:off x="7527830" y="17761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22_1#981813d3f?pid=41606c766&amp;color=0,0,0&amp;vtp=1&amp;bt=1&amp;bbb=1&amp;h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地了解到荷姑的遭遇和心路历程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。④通过荷姑的自述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作者能够更深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刻地探讨小说的主题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。“灵魂可以卖吗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这个问题不仅反映了荷姑个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人的困惑和挣扎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，也引发了读者对于人的价值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尊严以及工业化社会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中个体地位的深入思考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，意蕴丰富。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6_1#29bfae023?sp=1&amp;pid=41606c766&amp;color=0,0,0&amp;vtp=1&amp;bt=1&amp;bbb=1&amp;hb=1&amp;hltap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同样是描写女工命运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夏衍笔下的包身工们的悲惨生活与遭遇让人唏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嘘不已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。请结合自身所学，试比较分析《包身工》中的“芦柴棒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与本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篇小说中的荷姑的形象及意义的不同之处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27_1#29bfae023?sp=1&amp;pid=41606c766&amp;color=0,0,0&amp;vtp=1&amp;bt=1&amp;bbb=1&amp;hb=1&amp;hla=1"/>
          <p:cNvSpPr/>
          <p:nvPr/>
        </p:nvSpPr>
        <p:spPr>
          <a:xfrm>
            <a:off x="612648" y="237554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形象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：“芦柴棒”是一个备受压榨、身体虚弱、精神麻木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丧失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反抗能力并默默走向死亡结局的包身工形象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荷姑是一位有家庭责任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感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、视金钱为俗物、不甘于做机器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渴望追求精神自由的时代新女性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觉醒者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。（3分）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7_1#29bfae023?sp=1&amp;pid=41606c766&amp;color=0,0,0&amp;vtp=1&amp;bt=1&amp;bbb=1&amp;hb=1&amp;hltap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26_1#29bfae023?sp=1&amp;pid=41606c766&amp;color=0,0,0&amp;vtp=1&amp;bt=1&amp;bbb=1&amp;hb=1&amp;hla=1"/>
          <p:cNvSpPr/>
          <p:nvPr/>
        </p:nvSpPr>
        <p:spPr>
          <a:xfrm>
            <a:off x="612648" y="4426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意义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：《包身工》以“芦柴棒”为代表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表现包身工群体所受的压迫和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剥削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，但她们始终是奴隶，不敢反抗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文章借此反映了包身工制度的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罪恶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，控诉了帝国主义及封建势力残酷压榨中国劳动人民的罪行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文通过荷姑这个觉醒者的形象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表现了现实社会中底层人民为了生计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而不得不出卖灵魂的无奈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。同时，用无法摆脱的痛苦与悲伤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揭示了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工业化社会中人的精神困境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。荷姑的觉醒和对精神自由的渴望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反映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了新时代人们对于个人价值和尊严的重视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以及在现实压力下寻求自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我救赎的努力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。（3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24_1#29bfae023?pid=41606c766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形象：“芦柴棒”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的形象代表了旧社会中被剥削和压迫的劳动者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她的经历体现了那个时代工人阶级的悲惨境遇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她的身体和精神都被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压垮了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，她成了一个没有反抗能力、默默承受苦难的符号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荷姑则代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表了新时代的觉醒者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，她有着强烈的家庭责任感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同时也有着对个人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尊严和精神自由的追求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。她即使在困境中，也能够觉醒并寻求改变。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意义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：《包身工》通过“芦柴棒”这一形象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揭露了包身工制度的残酷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和不公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，反映了当时社会底层人民的苦难和无奈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表达了对旧社会制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度的深刻控诉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以及对帝国主义和封建势力的强烈批判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1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24_1#29bfae023?pid=41606c766&amp;color=0,0,0&amp;vtp=1&amp;bt=1&amp;bbb=1&amp;hb=1"/>
          <p:cNvSpPr/>
          <p:nvPr/>
        </p:nvSpPr>
        <p:spPr>
          <a:xfrm>
            <a:off x="612648" y="468000"/>
            <a:ext cx="10963656" cy="261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200"/>
              </a:lnSpc>
            </a:pPr>
            <a:endParaRPr lang="en-US" altLang="zh-CN" sz="100" b="0" i="0" spc="-990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本文通过荷姑这一形象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不仅表现了底层人民为了生计不得不出卖劳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动力的无奈，更深刻地揭示了工业化社会中人的精神困境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荷姑的觉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醒和对精神自由的渴望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反映了新时代人们对于个人价值和尊严的重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视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以及在现实压力下寻求自我救赎的努力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_3#47a055b0e?pid=ba2a517fe&amp;color=0,0,0&amp;mp=1&amp;vtp=1&amp;bt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两粥一饭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十二小时工作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劳动强化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工房和老板家庭的义务服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猪猡一般的生活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泥土一般的作践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血肉造成的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机器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终究和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钢铁造成的不一样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包身契上写明的三年期限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能够做满的不到三分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之二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工作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工作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衰弱到不能走路还是工作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手脚像芦柴棒一般地</a:t>
            </a:r>
            <a:endParaRPr lang="en-US" altLang="zh-CN" sz="2800" b="0" i="0" u="wavy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瘦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身体像弓一样地弯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面色像死人一样地惨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咳着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喘着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淌着冷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还是被逼着在做工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譬如讲芦柴棒吧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她的身体实在瘦得太可怕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放工的时候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厂门口的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抄身婆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”（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检查女工身体的女人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也不愿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意去接触她的身体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让她扎一两根油线绳吧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骷髅一样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摸着她的骨头会做噩梦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</a:t>
            </a:r>
            <a:endParaRPr lang="en-US" altLang="zh-CN" sz="2800" dirty="0"/>
          </a:p>
        </p:txBody>
      </p:sp>
      <p:sp>
        <p:nvSpPr>
          <p:cNvPr id="3" name="QM_3_BD.1_3#47a055b0e?pid=ba2a517fe&amp;color=0,0,0&amp;mp=1&amp;vtp=1&amp;bt=1&amp;bbb=1&amp;hb=1&amp;zzd= 7"/>
          <p:cNvSpPr/>
          <p:nvPr/>
        </p:nvSpPr>
        <p:spPr>
          <a:xfrm>
            <a:off x="10331355" y="50146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6_1#8603e80d8?sp=1&amp;pid=47a055b0e&amp;color=0,0,0&amp;vtp=1&amp;bt=1&amp;bbb=1&amp;hb=1&amp;hltap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文中加点的两个“也”字表达效果有所不同，请加以赏析。（4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27_1#8603e80d8?sp=1&amp;pid=47a055b0e&amp;color=0,0,0&amp;vtp=1&amp;bt=1&amp;bbb=1&amp;hb=1&amp;hla=1"/>
          <p:cNvSpPr/>
          <p:nvPr/>
        </p:nvSpPr>
        <p:spPr>
          <a:xfrm>
            <a:off x="612648" y="109538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第一个“也”，助词，表示肯定、加强语气。②第二个“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连词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，用在句中表示判断或肯定语气，表现出“芦柴棒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瘦弱的程度之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高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3_1#8603e80d8?pid=47a055b0e&amp;color=0,0,0&amp;mp=1&amp;vtp=1&amp;bt=1&amp;bbb=1&amp;h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①第一个“也”与“这样”连用，作为语气助词，表示肯定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加强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语气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，表示“我”（作者）也肯定上文“美国铁路的每一根枕木下面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都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横卧着一个爱尔兰工人的尸首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”这种想法，突出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东洋厂的每一个锭子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上面都附托着一个中国奴隶的冤魂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”。②第二个“也”，属于连词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表示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强调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，用在句中表示判断或肯定语气，表现出“芦柴棒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瘦弱的程度之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，连检查身体的人都不愿摸她，嫌弃她。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6_1#976e67583?sp=1&amp;pid=47a055b0e&amp;color=0,0,0&amp;vtp=1&amp;bt=1&amp;bbb=1&amp;hb=1&amp;hltap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文中画波浪线的句子运用了哪些修辞手法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请根据画波浪线句仿写一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个句子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。要求：语意完整，使用博喻；比喻贴切，表达流畅。（5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S.28_1#976e67583?pid=47a055b0e&amp;color=0,0,0&amp;vtp=1&amp;bbb=1&amp;hb=1"/>
          <p:cNvSpPr/>
          <p:nvPr/>
        </p:nvSpPr>
        <p:spPr>
          <a:xfrm>
            <a:off x="612648" y="3711654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首先找出修辞手法，根据“哪些”可知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画波浪线的句子运用了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多种修辞手法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。其次根据题干要求进行仿写，注意修辞手法的运用。</a:t>
            </a:r>
            <a:endParaRPr lang="en-US" altLang="zh-CN" sz="2800" dirty="0"/>
          </a:p>
        </p:txBody>
      </p:sp>
      <p:sp>
        <p:nvSpPr>
          <p:cNvPr id="4" name="QB_4_AN.27_1#976e67583?sp=1&amp;pid=47a055b0e&amp;color=0,0,0&amp;vtp=1&amp;bt=1&amp;bbb=1&amp;hb=1&amp;hla=1"/>
          <p:cNvSpPr/>
          <p:nvPr/>
        </p:nvSpPr>
        <p:spPr>
          <a:xfrm>
            <a:off x="612648" y="173546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1）排比、比喻、反复。（3分）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2）奔跑，奔跑，累到筋疲力尽还是奔跑，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手脚像灌了铅一般地重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面色像熟虾一样地红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，汗渍像盐田一般地白。（2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6_1#e79458b86?pid=ba2a517fe&amp;color=0,0,0&amp;vtp=1&amp;bt=1&amp;bbb=1&amp;hb=1"/>
          <p:cNvSpPr/>
          <p:nvPr/>
        </p:nvSpPr>
        <p:spPr>
          <a:xfrm>
            <a:off x="612648" y="466344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阅读下面的文字，完成题目。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夏衍的报告文学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数量不多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质量也参差不齐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但他对中国报告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文学的发展所产生的影响却令其他作家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夏衍的报告文学是比较讲究艺术结构的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他改变了过去通讯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速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写等线性叙述的单纯的结构方式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而使作品的结构富于变化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多姿多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包身工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巧妙地采用纵横交错的结构方法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以包身工一天的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生活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劳动为纵线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收放自如地勾连横向事件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使全篇宛如一条斑斓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的彩带缀上了一串闪光的珍珠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显得严谨精美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1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6_1#e79458b86?pid=ba2a517fe&amp;color=0,0,0&amp;vtp=1&amp;bt=1&amp;bbb=1&amp;hb=1"/>
          <p:cNvSpPr/>
          <p:nvPr/>
        </p:nvSpPr>
        <p:spPr>
          <a:xfrm>
            <a:off x="612648" y="468000"/>
            <a:ext cx="10963656" cy="5969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在人物刻画和场景的描写上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他善于选择富有特色的典型的生活片段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和细节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进行特写镜头式的具体描绘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增强了作品的可视性和可感性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比如老板娘将籼米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锅焦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豆腐渣等搅拌之后给女工充饥的镜头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把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包身工悲惨的生活揭示得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不能不引起人们的满腔悲愤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夏衍的报告文学在主客观结合方面达到了浑然一体的境界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。《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包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身工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是叙事的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它向人们述说包身工的悲惨遭遇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包身工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是抒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情的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在关键处常常直抒胸臆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将作者自身的深切感受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爱憎情感和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着包身工的血泪一起喷出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夏衍又以精确的数据和事实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围绕</a:t>
            </a:r>
            <a:endParaRPr lang="en-US" altLang="zh-CN" sz="2800" b="0" i="0" u="sng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包身工制度的起源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发展为中心进行深刻分析和直接评价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使作品具</a:t>
            </a:r>
            <a:endParaRPr lang="en-US" altLang="zh-CN" sz="2800" b="0" i="0" u="sng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有强大的说服力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8700</Words>
  <Application>WPS 演示</Application>
  <PresentationFormat>宽屏</PresentationFormat>
  <Paragraphs>344</Paragraphs>
  <Slides>34</Slides>
  <Notes>23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34</vt:i4>
      </vt:variant>
    </vt:vector>
  </HeadingPairs>
  <TitlesOfParts>
    <vt:vector size="46" baseType="lpstr">
      <vt:lpstr>Arial</vt:lpstr>
      <vt:lpstr>宋体</vt:lpstr>
      <vt:lpstr>Wingdings</vt:lpstr>
      <vt:lpstr>Times New Roman</vt:lpstr>
      <vt:lpstr>微软雅黑</vt:lpstr>
      <vt:lpstr>Times New Roman</vt:lpstr>
      <vt:lpstr>宋体</vt:lpstr>
      <vt:lpstr>楷体</vt:lpstr>
      <vt:lpstr>Calibri</vt:lpstr>
      <vt:lpstr>Arial Unicode MS</vt:lpstr>
      <vt:lpstr>等线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曲一线</cp:lastModifiedBy>
  <cp:revision>3</cp:revision>
  <dcterms:created xsi:type="dcterms:W3CDTF">2025-04-01T09:36:00Z</dcterms:created>
  <dcterms:modified xsi:type="dcterms:W3CDTF">2025-09-02T09:31:30Z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D3308D64BDEE4D8FB5F1D06F20D3F1D6_12</vt:lpwstr>
  </property>
  <property fmtid="{D5CDD505-2E9C-101B-9397-08002B2CF9AE}" pid="3" name="KSOProductBuildVer">
    <vt:lpwstr>2052-12.1.0.22529</vt:lpwstr>
  </property>
</Properties>
</file>